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5" r:id="rId12"/>
    <p:sldId id="272" r:id="rId13"/>
    <p:sldId id="270" r:id="rId14"/>
    <p:sldId id="269" r:id="rId15"/>
    <p:sldId id="266" r:id="rId16"/>
    <p:sldId id="267" r:id="rId17"/>
    <p:sldId id="273" r:id="rId18"/>
    <p:sldId id="274" r:id="rId19"/>
    <p:sldId id="275" r:id="rId20"/>
    <p:sldId id="277" r:id="rId21"/>
    <p:sldId id="278" r:id="rId22"/>
    <p:sldId id="279" r:id="rId23"/>
    <p:sldId id="276" r:id="rId24"/>
    <p:sldId id="280" r:id="rId25"/>
    <p:sldId id="282" r:id="rId26"/>
    <p:sldId id="281" r:id="rId27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353BD0-3B29-49B8-9554-1230E5B81A0D}" v="1" dt="2020-10-29T08:34:32.2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9"/>
    <p:restoredTop sz="94636"/>
  </p:normalViewPr>
  <p:slideViewPr>
    <p:cSldViewPr snapToGrid="0" snapToObjects="1">
      <p:cViewPr varScale="1">
        <p:scale>
          <a:sx n="127" d="100"/>
          <a:sy n="127" d="100"/>
        </p:scale>
        <p:origin x="20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FBBFC-0349-1A42-909B-6747E15867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BF47A0-AA91-5742-A7B9-EFF4EC9C5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A874D-E4A4-EC44-A7D6-203CBDC80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0D39-E078-9344-9F04-DE1CCDC677E0}" type="datetimeFigureOut">
              <a:rPr lang="en-DE" smtClean="0"/>
              <a:t>05/10/2022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E01D0-6780-B54D-BE0E-3BA93CCB5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E0B0E-38B5-E745-B71F-53FC9807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59E3-AC22-5649-9F3B-1962BFA10DD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90621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8F2D8-BFC0-7C49-A025-F6DC539B1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A3940E-FAB8-E643-91DC-29C16C6D2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8B6DF-5538-CC4E-8578-07E42AD2D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0D39-E078-9344-9F04-DE1CCDC677E0}" type="datetimeFigureOut">
              <a:rPr lang="en-DE" smtClean="0"/>
              <a:t>05/10/2022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8AA5B-92F2-244B-81C0-2EC40301D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03129-A441-724B-8FFA-CB37A69D8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59E3-AC22-5649-9F3B-1962BFA10DD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38325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CC8D1A-A1C8-5D4A-97CD-E5084E8529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4675E9-14EF-0C4B-A746-7168FF44F0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36289-34F1-D04F-A141-F08007F76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0D39-E078-9344-9F04-DE1CCDC677E0}" type="datetimeFigureOut">
              <a:rPr lang="en-DE" smtClean="0"/>
              <a:t>05/10/2022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D32AB-9534-6245-8BAB-A4906C165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37868-CA7B-6146-BD77-6A8391F8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59E3-AC22-5649-9F3B-1962BFA10DD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93035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9F8BA-01D8-B741-93C8-7014911A2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D7E0B-99C7-FD42-B21C-F5B098D88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ABC9F-2D7F-1D49-8DE7-BB27EAAC1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0D39-E078-9344-9F04-DE1CCDC677E0}" type="datetimeFigureOut">
              <a:rPr lang="en-DE" smtClean="0"/>
              <a:t>05/10/2022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5EF17-01B5-7844-B6DE-823A383F0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6E6C7-A5AE-9B44-9CA4-A50EAC96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59E3-AC22-5649-9F3B-1962BFA10DD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39174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255E8-BDCC-E741-A6E1-11E1B5C9C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09C88-6DDB-B940-B1EB-1CB8615A3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3E59C-98EC-4A43-94C7-474D0EDF1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0D39-E078-9344-9F04-DE1CCDC677E0}" type="datetimeFigureOut">
              <a:rPr lang="en-DE" smtClean="0"/>
              <a:t>05/10/2022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8AD37-6E55-E540-844A-388123714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FED5A-022A-AB46-B38C-B4F00B199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59E3-AC22-5649-9F3B-1962BFA10DD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06480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07C61-1BA9-384E-A719-A1F03F79A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4187C-8165-0642-9EB0-17F45BF788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D03FED-751A-3F41-86F9-2A0F2B06F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709AE8-3E0D-2442-91D5-C53089A74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0D39-E078-9344-9F04-DE1CCDC677E0}" type="datetimeFigureOut">
              <a:rPr lang="en-DE" smtClean="0"/>
              <a:t>05/10/2022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B350D7-BAAE-8A47-976C-C8058EE09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A0246A-24B7-9E41-BB32-E486B5FA6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59E3-AC22-5649-9F3B-1962BFA10DD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0283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2236-331B-EF40-ADA7-9A9F45848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EA2C7-E01E-F543-A579-AA93AA4BF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512A81-7A5E-F343-817F-89384648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1E2A85-223E-F340-9B46-E80220C4F3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949FC0-51AE-0244-AE60-347116FF7A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8F390C-1C0C-8945-AB2E-A53BA1BF7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0D39-E078-9344-9F04-DE1CCDC677E0}" type="datetimeFigureOut">
              <a:rPr lang="en-DE" smtClean="0"/>
              <a:t>05/10/2022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67FFE-978C-2A40-9F8B-FF26AF0F2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8941AF-4BC1-3640-8071-17BE40A4C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59E3-AC22-5649-9F3B-1962BFA10DD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22820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1DD40-22E2-D945-B9F3-B86F7D834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3C8436-A724-8845-8469-8F49948DD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0D39-E078-9344-9F04-DE1CCDC677E0}" type="datetimeFigureOut">
              <a:rPr lang="en-DE" smtClean="0"/>
              <a:t>05/10/2022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A7A152-29CB-4B44-9865-04BC0360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DFF57C-EBCD-3043-8315-33EB860FE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59E3-AC22-5649-9F3B-1962BFA10DD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0088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CC225C-3A46-BA4C-B90E-F36F5D900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0D39-E078-9344-9F04-DE1CCDC677E0}" type="datetimeFigureOut">
              <a:rPr lang="en-DE" smtClean="0"/>
              <a:t>05/10/2022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536F2D-01A5-8344-A1E3-DF435E6A9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43189-C2AD-DD4A-B6B8-F6574FC10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59E3-AC22-5649-9F3B-1962BFA10DD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0174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71D0D-0157-1E4B-9BA5-E32635275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555A3-F62E-D74E-975B-C4F50E2E8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8F20BE-4992-1F43-98F0-37EE42108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F0F8EA-7893-464E-90DF-2A78930CE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0D39-E078-9344-9F04-DE1CCDC677E0}" type="datetimeFigureOut">
              <a:rPr lang="en-DE" smtClean="0"/>
              <a:t>05/10/2022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88046-88AA-0842-BB8E-70692293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F4B4F-80F9-D44B-9459-96DF4D3E7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59E3-AC22-5649-9F3B-1962BFA10DD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33821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2A4BD-6C52-EC45-85F7-BBC8E4BE7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B4B73D-2C19-CE40-A9E1-B80566D147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1DF67D-E6AF-9248-90BD-0FFE7FC33B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322C3B-D0AC-044E-B549-8C719A911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0D39-E078-9344-9F04-DE1CCDC677E0}" type="datetimeFigureOut">
              <a:rPr lang="en-DE" smtClean="0"/>
              <a:t>05/10/2022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493EF-152A-DE4C-8A63-9F66426EE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E2AAF-3209-5F42-9DE3-407DF4FC1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59E3-AC22-5649-9F3B-1962BFA10DD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5581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41674D-729D-CB4B-A02E-5575226A1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6D634-7282-874A-9051-A0472A884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959A5-C534-3D46-9F3F-EC167C7D7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00D39-E078-9344-9F04-DE1CCDC677E0}" type="datetimeFigureOut">
              <a:rPr lang="en-DE" smtClean="0"/>
              <a:t>05/10/2022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F100B-4648-CF4C-9891-D453731EA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44AA6-1EEC-4B4F-AD7D-7788A6D9A7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E59E3-AC22-5649-9F3B-1962BFA10DD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1325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sFWFP6bCbQ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4CE7A-9B46-614D-AE10-E95B0B800A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DE" b="1" dirty="0"/>
              <a:t>FREEDOM OF SPEECH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6FC726-2E69-B44A-99C0-32C4142F41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320773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5CB2E-B690-FF4A-ABC7-32972B31A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DE" b="1" dirty="0"/>
              <a:t>PROBLEM: HIPOCRISY / DOUBLE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D95AA-8061-8B44-95C2-F11D74A3C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763"/>
            <a:ext cx="10515600" cy="47958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DE" dirty="0"/>
              <a:t>We love freedom of speech when it suits us / the west:</a:t>
            </a:r>
          </a:p>
          <a:p>
            <a:pPr marL="0" indent="0" algn="ctr">
              <a:buNone/>
            </a:pPr>
            <a:r>
              <a:rPr lang="en-GB" b="1" i="1" dirty="0"/>
              <a:t>morally</a:t>
            </a:r>
            <a:r>
              <a:rPr lang="en-DE" b="1" i="1" dirty="0"/>
              <a:t> – </a:t>
            </a:r>
            <a:r>
              <a:rPr lang="en-GB" b="1" i="1" dirty="0"/>
              <a:t>politically</a:t>
            </a:r>
            <a:r>
              <a:rPr lang="en-DE" b="1" i="1" dirty="0"/>
              <a:t> – </a:t>
            </a:r>
            <a:r>
              <a:rPr lang="en-GB" b="1" i="1" dirty="0"/>
              <a:t>personally – financially</a:t>
            </a:r>
          </a:p>
          <a:p>
            <a:pPr marL="0" indent="0" algn="ctr">
              <a:buNone/>
            </a:pPr>
            <a:r>
              <a:rPr lang="en-GB" b="1" i="1" dirty="0"/>
              <a:t>AGENDA</a:t>
            </a:r>
          </a:p>
          <a:p>
            <a:pPr>
              <a:buFontTx/>
              <a:buChar char="-"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But if we were to put our own </a:t>
            </a:r>
            <a:r>
              <a:rPr lang="en-GB" b="1" i="1" dirty="0"/>
              <a:t>romantic perception</a:t>
            </a:r>
            <a:r>
              <a:rPr lang="en-GB" dirty="0"/>
              <a:t> of freedom of speech to the test, I think we would realise that we are hypocrites.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So it’s morally difficult to be part of a camp that celebrates freedom of speech only when it is useful, and </a:t>
            </a:r>
            <a:r>
              <a:rPr lang="en-GB" b="1" i="1" dirty="0"/>
              <a:t>labels it something else </a:t>
            </a:r>
            <a:r>
              <a:rPr lang="en-GB" dirty="0"/>
              <a:t>or </a:t>
            </a:r>
            <a:r>
              <a:rPr lang="en-GB" b="1" i="1" dirty="0"/>
              <a:t>ignores it </a:t>
            </a:r>
            <a:r>
              <a:rPr lang="en-GB" dirty="0"/>
              <a:t>when it’s not useful.</a:t>
            </a:r>
          </a:p>
          <a:p>
            <a:pPr marL="0" indent="0">
              <a:buNone/>
            </a:pPr>
            <a:endParaRPr lang="en-GB" dirty="0"/>
          </a:p>
          <a:p>
            <a:pPr>
              <a:buFontTx/>
              <a:buChar char="-"/>
            </a:pPr>
            <a:endParaRPr lang="en-DE" dirty="0"/>
          </a:p>
          <a:p>
            <a:pPr>
              <a:buFontTx/>
              <a:buChar char="-"/>
            </a:pP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52823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C0F745-E703-C149-A78B-B1880D5E1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076" y="352801"/>
            <a:ext cx="6695749" cy="615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26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CB5E09-B3E3-9745-81B7-592F5B3FF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791" y="267656"/>
            <a:ext cx="6617386" cy="63226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7F2273-0517-F145-AAED-15262BF7E9ED}"/>
              </a:ext>
            </a:extLst>
          </p:cNvPr>
          <p:cNvSpPr txBox="1"/>
          <p:nvPr/>
        </p:nvSpPr>
        <p:spPr>
          <a:xfrm rot="5400000">
            <a:off x="7150755" y="3198167"/>
            <a:ext cx="599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400" dirty="0"/>
              <a:t>IT DEPENDS ON WHOSE SYMBOLS YOU MOCK!</a:t>
            </a:r>
          </a:p>
        </p:txBody>
      </p:sp>
    </p:spTree>
    <p:extLst>
      <p:ext uri="{BB962C8B-B14F-4D97-AF65-F5344CB8AC3E}">
        <p14:creationId xmlns:p14="http://schemas.microsoft.com/office/powerpoint/2010/main" val="4226645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C0218-2047-F74C-A759-26911391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510465" y="2940443"/>
            <a:ext cx="4406462" cy="664889"/>
          </a:xfrm>
        </p:spPr>
        <p:txBody>
          <a:bodyPr>
            <a:normAutofit fontScale="90000"/>
          </a:bodyPr>
          <a:lstStyle/>
          <a:p>
            <a:pPr algn="ctr"/>
            <a:r>
              <a:rPr lang="en-DE" b="1" dirty="0"/>
              <a:t>EXAMPLE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682EC48-1994-7F4E-B7CA-3E92E1ED4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321" y="275625"/>
            <a:ext cx="9867900" cy="3835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70E3A6-F79E-4549-A2E0-5E11931A8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321" y="4111025"/>
            <a:ext cx="9867900" cy="21082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5503565-382C-4B4E-A295-580A06B5BE6B}"/>
              </a:ext>
            </a:extLst>
          </p:cNvPr>
          <p:cNvSpPr txBox="1">
            <a:spLocks/>
          </p:cNvSpPr>
          <p:nvPr/>
        </p:nvSpPr>
        <p:spPr>
          <a:xfrm rot="16200000">
            <a:off x="-1358962" y="3096556"/>
            <a:ext cx="4406462" cy="664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DE" b="1" dirty="0"/>
              <a:t>THE GUARDIAN</a:t>
            </a:r>
          </a:p>
        </p:txBody>
      </p:sp>
    </p:spTree>
    <p:extLst>
      <p:ext uri="{BB962C8B-B14F-4D97-AF65-F5344CB8AC3E}">
        <p14:creationId xmlns:p14="http://schemas.microsoft.com/office/powerpoint/2010/main" val="1815336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158A43-C319-2744-AD2F-82D906AC6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DE" b="1" dirty="0"/>
              <a:t>SO THINGS ARE NOT BLACK AND WHITE</a:t>
            </a:r>
            <a:br>
              <a:rPr lang="en-DE" b="1" dirty="0"/>
            </a:br>
            <a:r>
              <a:rPr lang="en-DE" b="1" dirty="0"/>
              <a:t>IT’S COMPLICATED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D07B20-28FF-1E47-8B2E-8F48CC32BA11}"/>
              </a:ext>
            </a:extLst>
          </p:cNvPr>
          <p:cNvSpPr txBox="1"/>
          <p:nvPr/>
        </p:nvSpPr>
        <p:spPr>
          <a:xfrm>
            <a:off x="1429407" y="2028707"/>
            <a:ext cx="97325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400" dirty="0"/>
              <a:t> -   Perhaps both types of cartoons are bad taste and should not be printed?</a:t>
            </a:r>
          </a:p>
          <a:p>
            <a:r>
              <a:rPr lang="en-DE" sz="2400" dirty="0"/>
              <a:t>-    Can I dislike Charlie Hebdo and still be for freedom of speech?</a:t>
            </a:r>
          </a:p>
          <a:p>
            <a:r>
              <a:rPr lang="en-DE" sz="2400" dirty="0"/>
              <a:t>-    Where does hate speech start and freedom of speech begin?</a:t>
            </a:r>
          </a:p>
          <a:p>
            <a:r>
              <a:rPr lang="en-DE" sz="2400" dirty="0"/>
              <a:t>-   “Incitation à la haine” VS free speech</a:t>
            </a:r>
          </a:p>
          <a:p>
            <a:pPr marL="342900" indent="-342900">
              <a:buFontTx/>
              <a:buChar char="-"/>
            </a:pPr>
            <a:r>
              <a:rPr lang="en-DE" sz="2400" dirty="0"/>
              <a:t>national security / espionage VS freedom of press</a:t>
            </a:r>
          </a:p>
          <a:p>
            <a:pPr marL="342900" indent="-342900">
              <a:buFontTx/>
              <a:buChar char="-"/>
            </a:pPr>
            <a:r>
              <a:rPr lang="en-DE" sz="2400" dirty="0"/>
              <a:t>Should we make NAZI parties illegal or is that censorship?</a:t>
            </a:r>
          </a:p>
          <a:p>
            <a:pPr marL="342900" indent="-342900">
              <a:buFontTx/>
              <a:buChar char="-"/>
            </a:pPr>
            <a:r>
              <a:rPr lang="en-DE" sz="2400" dirty="0"/>
              <a:t>What about social responsibility? </a:t>
            </a:r>
          </a:p>
          <a:p>
            <a:pPr marL="342900" indent="-342900">
              <a:buFontTx/>
              <a:buChar char="-"/>
            </a:pPr>
            <a:endParaRPr lang="en-DE" sz="2400" dirty="0"/>
          </a:p>
        </p:txBody>
      </p:sp>
    </p:spTree>
    <p:extLst>
      <p:ext uri="{BB962C8B-B14F-4D97-AF65-F5344CB8AC3E}">
        <p14:creationId xmlns:p14="http://schemas.microsoft.com/office/powerpoint/2010/main" val="3472089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B670D-8B08-F441-820D-3010A3B0D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DE" b="1" dirty="0"/>
              <a:t>EUROCENTRISM / ORIENTALISM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EF3DE-0A8C-7849-9A11-44275DD8C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DE" b="1" u="sng" dirty="0"/>
              <a:t>Eurocentrism: </a:t>
            </a:r>
          </a:p>
          <a:p>
            <a:pPr marL="0" indent="0">
              <a:buNone/>
            </a:pPr>
            <a:r>
              <a:rPr lang="en-DE" dirty="0"/>
              <a:t>Europeans believe they are the norm in terms of culture, religion, standards, society. Everything that’s different is suspicious, inferior, laughable, not valuable…</a:t>
            </a:r>
          </a:p>
          <a:p>
            <a:pPr marL="0" indent="0">
              <a:buNone/>
            </a:pPr>
            <a:endParaRPr lang="en-DE" dirty="0"/>
          </a:p>
          <a:p>
            <a:pPr marL="0" indent="0">
              <a:buNone/>
            </a:pPr>
            <a:r>
              <a:rPr lang="en-DE" b="1" u="sng" dirty="0"/>
              <a:t>Orientalism:</a:t>
            </a:r>
          </a:p>
          <a:p>
            <a:pPr marL="0" indent="0">
              <a:buNone/>
            </a:pPr>
            <a:r>
              <a:rPr lang="en-DE" dirty="0"/>
              <a:t>Stigmatising people from the Orient as barbarians, savages and terrorists with crazy beliefs. Depicting their societies as medieval and cruel. </a:t>
            </a:r>
          </a:p>
        </p:txBody>
      </p:sp>
    </p:spTree>
    <p:extLst>
      <p:ext uri="{BB962C8B-B14F-4D97-AF65-F5344CB8AC3E}">
        <p14:creationId xmlns:p14="http://schemas.microsoft.com/office/powerpoint/2010/main" val="1394407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B670D-8B08-F441-820D-3010A3B0D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DE" b="1" dirty="0"/>
              <a:t>DOUBLE STANDARDS // POLITICS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EF3DE-0A8C-7849-9A11-44275DD8C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 algn="ctr">
              <a:buNone/>
            </a:pPr>
            <a:r>
              <a:rPr lang="en-GB" dirty="0">
                <a:hlinkClick r:id="rId2"/>
              </a:rPr>
              <a:t>https://www.youtube.com/watch?v=qsFWFP6bCbQ</a:t>
            </a:r>
            <a:endParaRPr lang="en-GB" dirty="0"/>
          </a:p>
          <a:p>
            <a:pPr marL="0" indent="0">
              <a:buNone/>
            </a:pP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681417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6F0AE8-B927-824B-92F5-D102A3F1C983}"/>
              </a:ext>
            </a:extLst>
          </p:cNvPr>
          <p:cNvSpPr/>
          <p:nvPr/>
        </p:nvSpPr>
        <p:spPr>
          <a:xfrm>
            <a:off x="2309975" y="1899011"/>
            <a:ext cx="7906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Russian Army to Test Coronavirus Vaccine on Troops</a:t>
            </a:r>
          </a:p>
        </p:txBody>
      </p:sp>
    </p:spTree>
    <p:extLst>
      <p:ext uri="{BB962C8B-B14F-4D97-AF65-F5344CB8AC3E}">
        <p14:creationId xmlns:p14="http://schemas.microsoft.com/office/powerpoint/2010/main" val="2303502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table&#10;&#10;Description automatically generated">
            <a:extLst>
              <a:ext uri="{FF2B5EF4-FFF2-40B4-BE49-F238E27FC236}">
                <a16:creationId xmlns:a16="http://schemas.microsoft.com/office/drawing/2014/main" id="{6372D19A-68FC-DB4D-9E75-1FC02C920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57350"/>
            <a:ext cx="92964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38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D3B1E7-E8B2-264E-B09A-7CDDDB52513E}"/>
              </a:ext>
            </a:extLst>
          </p:cNvPr>
          <p:cNvSpPr txBox="1"/>
          <p:nvPr/>
        </p:nvSpPr>
        <p:spPr>
          <a:xfrm>
            <a:off x="2711708" y="176422"/>
            <a:ext cx="6768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DE" sz="2800" b="1" dirty="0"/>
              <a:t>THANK GOD WE HAVE FREEDOM OF SPEECH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6168DCF1-A89E-234E-920E-F3B1A011E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43" y="1162974"/>
            <a:ext cx="4793984" cy="5295900"/>
          </a:xfrm>
          <a:prstGeom prst="rect">
            <a:avLst/>
          </a:prstGeom>
        </p:spPr>
      </p:pic>
      <p:pic>
        <p:nvPicPr>
          <p:cNvPr id="6" name="Picture 5" descr="A picture containing website&#10;&#10;Description automatically generated">
            <a:extLst>
              <a:ext uri="{FF2B5EF4-FFF2-40B4-BE49-F238E27FC236}">
                <a16:creationId xmlns:a16="http://schemas.microsoft.com/office/drawing/2014/main" id="{F597A6F8-FF34-B841-A677-E69FEBDF6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346" y="1130529"/>
            <a:ext cx="4793984" cy="532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45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5CB5E-AB7A-0C48-BC0F-DBA7F201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DE" b="1" dirty="0"/>
              <a:t>PROBLEM 1: </a:t>
            </a:r>
            <a:br>
              <a:rPr lang="en-DE" b="1" dirty="0"/>
            </a:br>
            <a:r>
              <a:rPr lang="en-DE" b="1" dirty="0"/>
              <a:t>INTENTION VS RECEPTION </a:t>
            </a:r>
            <a:br>
              <a:rPr lang="en-DE" b="1" dirty="0"/>
            </a:br>
            <a:r>
              <a:rPr lang="en-DE" b="1" dirty="0"/>
              <a:t>OF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831A3-0C67-674F-9F40-7AC0E8AD3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DE" b="1" u="sng" dirty="0"/>
          </a:p>
          <a:p>
            <a:pPr marL="0" indent="0">
              <a:buNone/>
            </a:pPr>
            <a:r>
              <a:rPr lang="en-DE" b="1" u="sng" dirty="0"/>
              <a:t>Example:</a:t>
            </a:r>
            <a:r>
              <a:rPr lang="en-DE" dirty="0"/>
              <a:t>	Tom and Sheila are married. They are in a car. Tom is at the 		wheel. They stopped at a red light. Suddenly the light 			turns green. Sheila says: </a:t>
            </a:r>
            <a:r>
              <a:rPr lang="en-DE" b="1" dirty="0"/>
              <a:t>“The traffic light is green.”</a:t>
            </a:r>
          </a:p>
          <a:p>
            <a:pPr marL="0" indent="0">
              <a:buNone/>
            </a:pPr>
            <a:endParaRPr lang="en-DE" dirty="0"/>
          </a:p>
          <a:p>
            <a:pPr marL="0" indent="0">
              <a:buNone/>
            </a:pPr>
            <a:endParaRPr lang="en-DE" dirty="0"/>
          </a:p>
          <a:p>
            <a:pPr marL="0" indent="0" algn="ctr">
              <a:buNone/>
            </a:pPr>
            <a:r>
              <a:rPr lang="en-DE" b="1" dirty="0"/>
              <a:t>What does Sheila intend with her message?</a:t>
            </a:r>
          </a:p>
          <a:p>
            <a:pPr marL="0" indent="0" algn="ctr">
              <a:buNone/>
            </a:pPr>
            <a:r>
              <a:rPr lang="en-DE" b="1" dirty="0"/>
              <a:t>How does Tom rec</a:t>
            </a:r>
            <a:r>
              <a:rPr lang="en-GB" b="1" dirty="0" err="1"/>
              <a:t>ei</a:t>
            </a:r>
            <a:r>
              <a:rPr lang="en-DE" b="1" dirty="0"/>
              <a:t>ve this message?</a:t>
            </a:r>
          </a:p>
        </p:txBody>
      </p:sp>
    </p:spTree>
    <p:extLst>
      <p:ext uri="{BB962C8B-B14F-4D97-AF65-F5344CB8AC3E}">
        <p14:creationId xmlns:p14="http://schemas.microsoft.com/office/powerpoint/2010/main" val="4286750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09A388-C3CA-AB45-9E23-A47636787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0"/>
            <a:ext cx="731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23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AFD13C-7928-3B48-A37B-D0EEDCD6A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533" y="0"/>
            <a:ext cx="88729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67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CD4031-C203-B941-AB37-36B1180E7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242" y="0"/>
            <a:ext cx="10139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00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71E6D0-47F7-5F44-9983-9EEFB513FCAC}"/>
              </a:ext>
            </a:extLst>
          </p:cNvPr>
          <p:cNvSpPr txBox="1"/>
          <p:nvPr/>
        </p:nvSpPr>
        <p:spPr>
          <a:xfrm>
            <a:off x="545555" y="443423"/>
            <a:ext cx="726314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3600" b="1" i="1" dirty="0"/>
              <a:t>- SHOULD WE COMPARE TRAGEDIES?</a:t>
            </a:r>
          </a:p>
          <a:p>
            <a:r>
              <a:rPr lang="en-DE" sz="3600" b="1" i="1" dirty="0"/>
              <a:t>- CAN WE COMPARE TRAGEDIES?</a:t>
            </a:r>
          </a:p>
          <a:p>
            <a:r>
              <a:rPr lang="en-DE" sz="3600" b="1" i="1" dirty="0"/>
              <a:t>- FACT CHECKS?</a:t>
            </a:r>
          </a:p>
          <a:p>
            <a:r>
              <a:rPr lang="en-DE" sz="3600" b="1" i="1" dirty="0"/>
              <a:t>- TO WHAT END?</a:t>
            </a:r>
          </a:p>
          <a:p>
            <a:r>
              <a:rPr lang="en-DE" sz="3600" b="1" i="1" dirty="0"/>
              <a:t>- WHAT DOES THIS POST SUGGEST?</a:t>
            </a:r>
          </a:p>
          <a:p>
            <a:r>
              <a:rPr lang="en-DE" sz="3600" b="1" i="1" dirty="0"/>
              <a:t>- WHAT IS THE AGENDA?</a:t>
            </a:r>
          </a:p>
          <a:p>
            <a:r>
              <a:rPr lang="en-DE" sz="3600" b="1" i="1" dirty="0"/>
              <a:t>- DOUBLE STANDARDS?</a:t>
            </a:r>
          </a:p>
          <a:p>
            <a:r>
              <a:rPr lang="en-DE" sz="3600" b="1" i="1" dirty="0"/>
              <a:t>- HIPOCRISY?</a:t>
            </a:r>
          </a:p>
          <a:p>
            <a:endParaRPr lang="en-DE" sz="3600" b="1" i="1" dirty="0"/>
          </a:p>
        </p:txBody>
      </p:sp>
    </p:spTree>
    <p:extLst>
      <p:ext uri="{BB962C8B-B14F-4D97-AF65-F5344CB8AC3E}">
        <p14:creationId xmlns:p14="http://schemas.microsoft.com/office/powerpoint/2010/main" val="662386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647DE3-9473-D846-837D-D35E5ADF5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696" y="0"/>
            <a:ext cx="75266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9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61ED12-5453-654E-AF5A-71FFD358C8C0}"/>
              </a:ext>
            </a:extLst>
          </p:cNvPr>
          <p:cNvSpPr txBox="1"/>
          <p:nvPr/>
        </p:nvSpPr>
        <p:spPr>
          <a:xfrm>
            <a:off x="3186101" y="592853"/>
            <a:ext cx="5898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800" b="1" dirty="0"/>
              <a:t>FREEDOM OF SPEECH AND THE TRUTH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80F207-973A-924F-A6E3-1BEC26957276}"/>
              </a:ext>
            </a:extLst>
          </p:cNvPr>
          <p:cNvSpPr txBox="1"/>
          <p:nvPr/>
        </p:nvSpPr>
        <p:spPr>
          <a:xfrm>
            <a:off x="1036655" y="1439426"/>
            <a:ext cx="10118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DE" dirty="0"/>
          </a:p>
          <a:p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4E0933-6044-EE4B-B56D-B3F0416BB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870"/>
            <a:ext cx="12179300" cy="2870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F36EE5-7939-E84B-AB88-A77837DD356C}"/>
              </a:ext>
            </a:extLst>
          </p:cNvPr>
          <p:cNvSpPr txBox="1"/>
          <p:nvPr/>
        </p:nvSpPr>
        <p:spPr>
          <a:xfrm>
            <a:off x="2792755" y="4587577"/>
            <a:ext cx="68244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400" b="1" dirty="0"/>
              <a:t>If the press is good, freedom of speech is important.</a:t>
            </a:r>
          </a:p>
          <a:p>
            <a:r>
              <a:rPr lang="en-DE" sz="2400" b="1" dirty="0"/>
              <a:t>If the press is bad, censorship is necessary.</a:t>
            </a:r>
          </a:p>
          <a:p>
            <a:pPr algn="ctr"/>
            <a:r>
              <a:rPr lang="en-DE" sz="2400" b="1" dirty="0"/>
              <a:t>“Lügenpresse”</a:t>
            </a:r>
          </a:p>
          <a:p>
            <a:pPr algn="ctr"/>
            <a:r>
              <a:rPr lang="en-DE" sz="2400" b="1" dirty="0"/>
              <a:t>the joker against all arguments</a:t>
            </a:r>
          </a:p>
        </p:txBody>
      </p:sp>
    </p:spTree>
    <p:extLst>
      <p:ext uri="{BB962C8B-B14F-4D97-AF65-F5344CB8AC3E}">
        <p14:creationId xmlns:p14="http://schemas.microsoft.com/office/powerpoint/2010/main" val="2859569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62E5DB-06D4-3244-B135-D5322297A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95" y="0"/>
            <a:ext cx="10367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84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3548F-B277-6D4F-BAB7-5DE7B6B07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8770"/>
            <a:ext cx="10670628" cy="5720802"/>
          </a:xfrm>
        </p:spPr>
        <p:txBody>
          <a:bodyPr/>
          <a:lstStyle/>
          <a:p>
            <a:pPr marL="0" indent="0" algn="ctr">
              <a:buNone/>
            </a:pPr>
            <a:r>
              <a:rPr lang="en-DE" b="1" dirty="0"/>
              <a:t>Sheila: “The traffic light is green.”</a:t>
            </a:r>
          </a:p>
          <a:p>
            <a:pPr marL="0" indent="0" algn="ctr">
              <a:buNone/>
            </a:pPr>
            <a:r>
              <a:rPr lang="en-DE" b="1" dirty="0"/>
              <a:t>Receiver’s perspective</a:t>
            </a:r>
          </a:p>
          <a:p>
            <a:pPr marL="0" indent="0" algn="ctr">
              <a:buNone/>
            </a:pPr>
            <a:r>
              <a:rPr lang="en-DE" b="1" dirty="0"/>
              <a:t>4 sides to the message // Schulz von Thun’s model</a:t>
            </a:r>
          </a:p>
          <a:p>
            <a:pPr marL="0" indent="0" algn="ctr">
              <a:buNone/>
            </a:pPr>
            <a:endParaRPr lang="en-DE" b="1" dirty="0"/>
          </a:p>
          <a:p>
            <a:pPr marL="0" indent="0">
              <a:buNone/>
            </a:pPr>
            <a:r>
              <a:rPr lang="en-DE" b="1" dirty="0">
                <a:solidFill>
                  <a:srgbClr val="0070C0"/>
                </a:solidFill>
              </a:rPr>
              <a:t>1) Factual level 	=&gt; Information 	=&gt; She simply informs Tom.</a:t>
            </a:r>
          </a:p>
          <a:p>
            <a:pPr marL="0" indent="0">
              <a:buNone/>
            </a:pPr>
            <a:r>
              <a:rPr lang="en-DE" b="1" dirty="0">
                <a:solidFill>
                  <a:srgbClr val="00B050"/>
                </a:solidFill>
              </a:rPr>
              <a:t>2) Appeal level 	=&gt; Desire		=&gt; She wants Tom to hurry.</a:t>
            </a:r>
          </a:p>
          <a:p>
            <a:pPr marL="0" indent="0">
              <a:buNone/>
            </a:pPr>
            <a:r>
              <a:rPr lang="en-DE" b="1" dirty="0">
                <a:solidFill>
                  <a:srgbClr val="FF0000"/>
                </a:solidFill>
              </a:rPr>
              <a:t>3) Relational level =&gt; Relationship 	=&gt; She feels Tom is a bad driver.</a:t>
            </a:r>
          </a:p>
          <a:p>
            <a:pPr marL="0" indent="0">
              <a:buNone/>
            </a:pPr>
            <a:r>
              <a:rPr lang="en-DE" b="1" dirty="0">
                <a:solidFill>
                  <a:srgbClr val="7030A0"/>
                </a:solidFill>
              </a:rPr>
              <a:t>4) Self-revelation 	=&gt; Feelings		=&gt; She is in a hurry or annoyed.</a:t>
            </a:r>
          </a:p>
          <a:p>
            <a:pPr marL="0" indent="0">
              <a:buNone/>
            </a:pPr>
            <a:endParaRPr lang="en-DE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DE" b="1" dirty="0"/>
              <a:t>Which side(s) of the message(s) will Tom receive? </a:t>
            </a:r>
          </a:p>
          <a:p>
            <a:pPr marL="0" indent="0" algn="ctr">
              <a:buNone/>
            </a:pPr>
            <a:r>
              <a:rPr lang="en-DE" b="1" dirty="0"/>
              <a:t>Can Sheila control that? (Tone?)</a:t>
            </a:r>
          </a:p>
        </p:txBody>
      </p:sp>
    </p:spTree>
    <p:extLst>
      <p:ext uri="{BB962C8B-B14F-4D97-AF65-F5344CB8AC3E}">
        <p14:creationId xmlns:p14="http://schemas.microsoft.com/office/powerpoint/2010/main" val="366707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9B2B0-56C6-3B4F-B4D1-34D1FFDD9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DE" b="1" dirty="0"/>
              <a:t>EXAMPLE: THEO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8305D-6614-8C4A-879B-37E524D80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DE" dirty="0"/>
              <a:t>Theo is a 16-year-old black American teenager.</a:t>
            </a:r>
          </a:p>
          <a:p>
            <a:pPr marL="0" indent="0" algn="ctr">
              <a:buNone/>
            </a:pPr>
            <a:r>
              <a:rPr lang="en-DE" dirty="0"/>
              <a:t>His great grandfather John was a slave.</a:t>
            </a:r>
          </a:p>
          <a:p>
            <a:pPr marL="0" indent="0" algn="ctr">
              <a:buNone/>
            </a:pPr>
            <a:r>
              <a:rPr lang="en-DE" dirty="0"/>
              <a:t>He was tortured to death by white slave owners.</a:t>
            </a:r>
          </a:p>
          <a:p>
            <a:pPr marL="0" indent="0" algn="ctr">
              <a:buNone/>
            </a:pPr>
            <a:r>
              <a:rPr lang="en-DE" dirty="0"/>
              <a:t>His grandfather William was a preacher.</a:t>
            </a:r>
          </a:p>
          <a:p>
            <a:pPr marL="0" indent="0" algn="ctr">
              <a:buNone/>
            </a:pPr>
            <a:r>
              <a:rPr lang="en-DE" dirty="0"/>
              <a:t>White people burned down William’s church.</a:t>
            </a:r>
          </a:p>
          <a:p>
            <a:pPr marL="0" indent="0" algn="ctr">
              <a:buNone/>
            </a:pPr>
            <a:r>
              <a:rPr lang="en-DE" dirty="0"/>
              <a:t>Theo’s father told Theo about all this and the struggle of black people.</a:t>
            </a:r>
          </a:p>
          <a:p>
            <a:pPr marL="0" indent="0" algn="ctr">
              <a:buNone/>
            </a:pPr>
            <a:r>
              <a:rPr lang="en-DE" dirty="0"/>
              <a:t>Theo’s cousin got racially abused by white policeman.</a:t>
            </a:r>
          </a:p>
          <a:p>
            <a:pPr marL="0" indent="0" algn="ctr">
              <a:buNone/>
            </a:pPr>
            <a:r>
              <a:rPr lang="en-DE" dirty="0"/>
              <a:t>Billy is white student who is Theo’s classmate.</a:t>
            </a:r>
          </a:p>
          <a:p>
            <a:pPr marL="0" indent="0" algn="ctr">
              <a:buNone/>
            </a:pP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966298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A0825-96ED-5848-B3DC-830690868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9280"/>
            <a:ext cx="10515600" cy="57733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DE" b="1" dirty="0"/>
              <a:t>How do you think Theo will receive the following message?</a:t>
            </a:r>
          </a:p>
          <a:p>
            <a:pPr marL="0" indent="0" algn="ctr">
              <a:buNone/>
            </a:pPr>
            <a:r>
              <a:rPr lang="en-DE" b="1" dirty="0"/>
              <a:t>Billy: “Shut up you damn n*%&amp;£!”</a:t>
            </a:r>
          </a:p>
          <a:p>
            <a:pPr marL="0" indent="0">
              <a:buNone/>
            </a:pPr>
            <a:r>
              <a:rPr lang="en-DE" b="1" dirty="0">
                <a:solidFill>
                  <a:srgbClr val="0070C0"/>
                </a:solidFill>
              </a:rPr>
              <a:t>1) Factual level 	=&gt; Information 	=&gt; Billy wants Theo to be quiet.</a:t>
            </a:r>
          </a:p>
          <a:p>
            <a:pPr marL="0" indent="0">
              <a:buNone/>
            </a:pPr>
            <a:r>
              <a:rPr lang="en-DE" b="1" dirty="0">
                <a:solidFill>
                  <a:srgbClr val="00B050"/>
                </a:solidFill>
              </a:rPr>
              <a:t>2) Appeal level 	=&gt; Desire		=&gt; B. doesn’t want T. to speak.</a:t>
            </a:r>
          </a:p>
          <a:p>
            <a:pPr marL="0" indent="0">
              <a:buNone/>
            </a:pPr>
            <a:r>
              <a:rPr lang="en-DE" b="1" dirty="0">
                <a:solidFill>
                  <a:srgbClr val="FF0000"/>
                </a:solidFill>
              </a:rPr>
              <a:t>3) Relational level =&gt; Relationship 	=&gt; B. feels superior to T. </a:t>
            </a:r>
          </a:p>
          <a:p>
            <a:pPr marL="0" indent="0">
              <a:buNone/>
            </a:pPr>
            <a:r>
              <a:rPr lang="en-DE" b="1" dirty="0">
                <a:solidFill>
                  <a:srgbClr val="7030A0"/>
                </a:solidFill>
              </a:rPr>
              <a:t>4) Self-revelation 	=&gt; Feelings		=&gt; B hates black people.</a:t>
            </a:r>
          </a:p>
          <a:p>
            <a:pPr marL="0" indent="0" algn="ctr">
              <a:buNone/>
            </a:pPr>
            <a:endParaRPr lang="en-DE" b="1" dirty="0"/>
          </a:p>
          <a:p>
            <a:pPr marL="0" indent="0" algn="ctr">
              <a:buNone/>
            </a:pPr>
            <a:r>
              <a:rPr lang="en-DE" b="1" dirty="0"/>
              <a:t>Which side(s) of the message(s) will Theo receive? </a:t>
            </a:r>
          </a:p>
          <a:p>
            <a:pPr marL="0" indent="0" algn="ctr">
              <a:buNone/>
            </a:pPr>
            <a:r>
              <a:rPr lang="en-DE" b="1" dirty="0"/>
              <a:t>Keep Theo’s background in mind.</a:t>
            </a:r>
          </a:p>
          <a:p>
            <a:pPr marL="0" indent="0" algn="ctr">
              <a:buNone/>
            </a:pPr>
            <a:r>
              <a:rPr lang="en-DE" b="1" dirty="0"/>
              <a:t>Can Billy’s sentence ever be innocent? </a:t>
            </a:r>
            <a:r>
              <a:rPr lang="en-GB" b="1" dirty="0"/>
              <a:t>P</a:t>
            </a:r>
            <a:r>
              <a:rPr lang="en-DE" b="1" dirty="0"/>
              <a:t>layful? A joke? </a:t>
            </a:r>
          </a:p>
          <a:p>
            <a:pPr marL="0" indent="0" algn="ctr">
              <a:buNone/>
            </a:pPr>
            <a:r>
              <a:rPr lang="en-DE" b="1" dirty="0"/>
              <a:t>So how important is “CONTEXT” in this case?</a:t>
            </a:r>
          </a:p>
          <a:p>
            <a:pPr marL="0" indent="0" algn="ctr">
              <a:buNone/>
            </a:pPr>
            <a:endParaRPr lang="en-DE" b="1" dirty="0"/>
          </a:p>
          <a:p>
            <a:pPr marL="0" indent="0" algn="ctr">
              <a:buNone/>
            </a:pPr>
            <a:endParaRPr lang="en-DE" b="1" dirty="0"/>
          </a:p>
        </p:txBody>
      </p:sp>
    </p:spTree>
    <p:extLst>
      <p:ext uri="{BB962C8B-B14F-4D97-AF65-F5344CB8AC3E}">
        <p14:creationId xmlns:p14="http://schemas.microsoft.com/office/powerpoint/2010/main" val="3496845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F8C4C-ADF4-A448-914B-B308B1F67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DE" b="1" dirty="0"/>
              <a:t>PROBLEMS // FREEDOM OF SPEECH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4BDDB-060C-424B-98AD-347053046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9294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DE" dirty="0"/>
          </a:p>
          <a:p>
            <a:pPr marL="0" indent="0" algn="ctr">
              <a:buNone/>
            </a:pPr>
            <a:r>
              <a:rPr lang="en-DE" b="1" dirty="0"/>
              <a:t>Can you be held responsible for the intention of your message?</a:t>
            </a:r>
          </a:p>
          <a:p>
            <a:pPr algn="ctr">
              <a:buFont typeface="Symbol" pitchFamily="2" charset="2"/>
              <a:buChar char="Þ"/>
            </a:pPr>
            <a:r>
              <a:rPr lang="en-DE" dirty="0"/>
              <a:t>This seems to be under your control.</a:t>
            </a:r>
          </a:p>
          <a:p>
            <a:pPr algn="ctr">
              <a:buFont typeface="Symbol" pitchFamily="2" charset="2"/>
              <a:buChar char="Þ"/>
            </a:pPr>
            <a:endParaRPr lang="en-DE" dirty="0"/>
          </a:p>
          <a:p>
            <a:pPr marL="0" indent="0" algn="ctr">
              <a:buNone/>
            </a:pPr>
            <a:r>
              <a:rPr lang="en-DE" b="1" dirty="0"/>
              <a:t>Can you be held responsible for the reception of your message?</a:t>
            </a:r>
          </a:p>
          <a:p>
            <a:pPr algn="ctr">
              <a:buFont typeface="Symbol" pitchFamily="2" charset="2"/>
              <a:buChar char="Þ"/>
            </a:pPr>
            <a:r>
              <a:rPr lang="en-DE" dirty="0"/>
              <a:t>This seems to be out of your control.</a:t>
            </a:r>
          </a:p>
          <a:p>
            <a:pPr algn="ctr">
              <a:buFont typeface="Symbol" pitchFamily="2" charset="2"/>
              <a:buChar char="Þ"/>
            </a:pPr>
            <a:endParaRPr lang="en-DE" dirty="0"/>
          </a:p>
          <a:p>
            <a:pPr marL="0" indent="0" algn="ctr">
              <a:buNone/>
            </a:pPr>
            <a:r>
              <a:rPr lang="en-DE" b="1" dirty="0"/>
              <a:t>What if the intention of the message matches the reception?</a:t>
            </a:r>
          </a:p>
          <a:p>
            <a:pPr algn="ctr">
              <a:buFont typeface="Symbol" pitchFamily="2" charset="2"/>
              <a:buChar char="Þ"/>
            </a:pPr>
            <a:r>
              <a:rPr lang="en-DE" dirty="0"/>
              <a:t>If you intend to offend and people are offended, who is responsible?</a:t>
            </a:r>
          </a:p>
          <a:p>
            <a:pPr algn="ctr">
              <a:buFont typeface="Symbol" pitchFamily="2" charset="2"/>
              <a:buChar char="Þ"/>
            </a:pPr>
            <a:endParaRPr lang="en-DE" dirty="0"/>
          </a:p>
          <a:p>
            <a:pPr algn="ctr">
              <a:buFont typeface="Symbol" pitchFamily="2" charset="2"/>
              <a:buChar char="Þ"/>
            </a:pPr>
            <a:endParaRPr lang="en-DE" dirty="0"/>
          </a:p>
          <a:p>
            <a:pPr algn="ctr">
              <a:buFont typeface="Symbol" pitchFamily="2" charset="2"/>
              <a:buChar char="Þ"/>
            </a:pPr>
            <a:endParaRPr lang="en-DE" dirty="0"/>
          </a:p>
          <a:p>
            <a:pPr marL="0" indent="0" algn="ctr">
              <a:buNone/>
            </a:pPr>
            <a:endParaRPr lang="en-DE" dirty="0"/>
          </a:p>
          <a:p>
            <a:pPr marL="0" indent="0" algn="ctr">
              <a:buNone/>
            </a:pP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885569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CAF2F5-9EEB-2847-AAA7-C6E7BF0D3B84}"/>
              </a:ext>
            </a:extLst>
          </p:cNvPr>
          <p:cNvSpPr txBox="1"/>
          <p:nvPr/>
        </p:nvSpPr>
        <p:spPr>
          <a:xfrm>
            <a:off x="2559268" y="536027"/>
            <a:ext cx="7073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3200" b="1" dirty="0"/>
              <a:t>BIAS - BEFANGENHEIT</a:t>
            </a:r>
          </a:p>
        </p:txBody>
      </p:sp>
      <p:pic>
        <p:nvPicPr>
          <p:cNvPr id="4" name="Picture 3" descr="A close up of a newspaper&#10;&#10;Description automatically generated">
            <a:extLst>
              <a:ext uri="{FF2B5EF4-FFF2-40B4-BE49-F238E27FC236}">
                <a16:creationId xmlns:a16="http://schemas.microsoft.com/office/drawing/2014/main" id="{D612D512-DD3C-8F4C-AB3F-B5C74B7E7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956" y="1120802"/>
            <a:ext cx="9235362" cy="572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11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4705A-1CE0-1B47-AF02-5A21C9DC9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DE" b="1" dirty="0"/>
              <a:t>FREEDOM OF SPEECH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9CF21-797E-B94A-93EA-132BF3BB2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22876" cy="43513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b="1" i="1" dirty="0"/>
              <a:t>Definition:</a:t>
            </a:r>
          </a:p>
          <a:p>
            <a:pPr marL="0" indent="0" algn="ctr">
              <a:buNone/>
            </a:pPr>
            <a:r>
              <a:rPr lang="en-GB" i="1" dirty="0"/>
              <a:t>The power or right to express one's opinions </a:t>
            </a:r>
            <a:r>
              <a:rPr lang="en-GB" b="1" i="1" dirty="0"/>
              <a:t>without censorship, restraint, or legal penalty.</a:t>
            </a:r>
          </a:p>
          <a:p>
            <a:pPr marL="0" indent="0" algn="ctr">
              <a:buNone/>
            </a:pPr>
            <a:endParaRPr lang="en-GB" b="1" i="1" dirty="0"/>
          </a:p>
          <a:p>
            <a:pPr marL="0" indent="0" algn="ctr">
              <a:buNone/>
            </a:pPr>
            <a:r>
              <a:rPr lang="en-GB" b="1" i="1" dirty="0"/>
              <a:t>Famous quote:</a:t>
            </a:r>
          </a:p>
          <a:p>
            <a:pPr marL="0" indent="0" algn="ctr">
              <a:buNone/>
            </a:pPr>
            <a:r>
              <a:rPr lang="en-GB" i="1" dirty="0"/>
              <a:t>“I disapprove of what you say, but I will defend to the death your right to say it.” </a:t>
            </a:r>
          </a:p>
          <a:p>
            <a:pPr marL="0" indent="0" algn="ctr">
              <a:buNone/>
            </a:pPr>
            <a:r>
              <a:rPr lang="en-GB" b="1" dirty="0"/>
              <a:t>Evelyn Beatrice Hall – taken from </a:t>
            </a:r>
            <a:r>
              <a:rPr lang="en-GB" b="1" i="1" dirty="0"/>
              <a:t>The Friends of Voltaire</a:t>
            </a:r>
            <a:endParaRPr lang="en-GB" b="1" dirty="0"/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/>
              <a:t> 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81542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CB789-BEA2-E648-AF39-885E82F8C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5198"/>
            <a:ext cx="10515600" cy="5668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DE" b="1" dirty="0"/>
              <a:t>Charlie Hebdo – Terror Attack</a:t>
            </a:r>
            <a:endParaRPr lang="en-DE" dirty="0"/>
          </a:p>
          <a:p>
            <a:pPr marL="0" indent="0" algn="ctr">
              <a:buNone/>
            </a:pPr>
            <a:r>
              <a:rPr lang="en-DE" b="1" dirty="0"/>
              <a:t>FACT: Indefensible and horrible act of violence by 2 people.</a:t>
            </a:r>
          </a:p>
          <a:p>
            <a:pPr marL="0" indent="0" algn="ctr">
              <a:buNone/>
            </a:pPr>
            <a:endParaRPr lang="en-DE" dirty="0"/>
          </a:p>
          <a:p>
            <a:pPr marL="0" indent="0" algn="ctr">
              <a:buNone/>
            </a:pPr>
            <a:r>
              <a:rPr lang="en-DE" b="1" dirty="0"/>
              <a:t>AFTERMATH / COMMON STANCE AMONG PEOPLE:</a:t>
            </a:r>
          </a:p>
          <a:p>
            <a:pPr marL="0" indent="0" algn="just">
              <a:buNone/>
            </a:pPr>
            <a:r>
              <a:rPr lang="en-DE" dirty="0"/>
              <a:t>The terror attack was an attack on the precious values of the west.</a:t>
            </a:r>
          </a:p>
          <a:p>
            <a:pPr marL="0" indent="0" algn="just">
              <a:buNone/>
            </a:pPr>
            <a:r>
              <a:rPr lang="en-DE" dirty="0"/>
              <a:t>These values include: freedom of speech and freedom of the press.</a:t>
            </a:r>
          </a:p>
          <a:p>
            <a:pPr marL="0" indent="0" algn="just">
              <a:buNone/>
            </a:pPr>
            <a:r>
              <a:rPr lang="en-DE" dirty="0"/>
              <a:t>Charlie Hebdo has the right to ridicule the Prophet Muhammad.</a:t>
            </a:r>
          </a:p>
          <a:p>
            <a:pPr marL="0" indent="0" algn="just">
              <a:buNone/>
            </a:pPr>
            <a:r>
              <a:rPr lang="en-DE" dirty="0"/>
              <a:t>Regardless of anyone’s feelings. Anything else would be censorship.</a:t>
            </a:r>
          </a:p>
          <a:p>
            <a:pPr marL="0" indent="0" algn="just">
              <a:buNone/>
            </a:pPr>
            <a:r>
              <a:rPr lang="en-DE" dirty="0"/>
              <a:t>Censorship is only part of lesser civilizations and dictatorships.</a:t>
            </a:r>
          </a:p>
          <a:p>
            <a:pPr marL="0" indent="0" algn="just">
              <a:buNone/>
            </a:pPr>
            <a:r>
              <a:rPr lang="en-DE" dirty="0"/>
              <a:t>We live in a democracy. We hold our freedom of speech sacred.</a:t>
            </a:r>
          </a:p>
          <a:p>
            <a:pPr marL="0" indent="0" algn="just">
              <a:buNone/>
            </a:pPr>
            <a:r>
              <a:rPr lang="en-DE" dirty="0"/>
              <a:t>Je suis Charlie! Vive Charlie Hebdo! I am for freedom of speech.</a:t>
            </a:r>
          </a:p>
          <a:p>
            <a:pPr marL="0" indent="0">
              <a:buNone/>
            </a:pP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863109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988</Words>
  <Application>Microsoft Office PowerPoint</Application>
  <PresentationFormat>Widescreen</PresentationFormat>
  <Paragraphs>118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FREEDOM OF SPEECH</vt:lpstr>
      <vt:lpstr>PROBLEM 1:  INTENTION VS RECEPTION  OF MESSAGES</vt:lpstr>
      <vt:lpstr>PowerPoint Presentation</vt:lpstr>
      <vt:lpstr>EXAMPLE: THEO</vt:lpstr>
      <vt:lpstr>PowerPoint Presentation</vt:lpstr>
      <vt:lpstr>PROBLEMS // FREEDOM OF SPEECH</vt:lpstr>
      <vt:lpstr>PowerPoint Presentation</vt:lpstr>
      <vt:lpstr>FREEDOM OF SPEECH</vt:lpstr>
      <vt:lpstr>PowerPoint Presentation</vt:lpstr>
      <vt:lpstr>PROBLEM: HIPOCRISY / DOUBLE STANDARDS</vt:lpstr>
      <vt:lpstr>PowerPoint Presentation</vt:lpstr>
      <vt:lpstr>PowerPoint Presentation</vt:lpstr>
      <vt:lpstr>EXAMPLE</vt:lpstr>
      <vt:lpstr>SO THINGS ARE NOT BLACK AND WHITE IT’S COMPLICATED</vt:lpstr>
      <vt:lpstr>EUROCENTRISM / ORIENTALISM</vt:lpstr>
      <vt:lpstr>DOUBLE STANDARDS // POLITICS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FREEDOM OF SPEECH</dc:title>
  <dc:creator>SEYLER Jeff</dc:creator>
  <cp:lastModifiedBy>SEYLER Jeff</cp:lastModifiedBy>
  <cp:revision>29</cp:revision>
  <dcterms:created xsi:type="dcterms:W3CDTF">2020-10-19T13:09:23Z</dcterms:created>
  <dcterms:modified xsi:type="dcterms:W3CDTF">2022-05-10T14:41:51Z</dcterms:modified>
</cp:coreProperties>
</file>