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9" r:id="rId4"/>
    <p:sldId id="260" r:id="rId5"/>
    <p:sldId id="261" r:id="rId6"/>
    <p:sldId id="262" r:id="rId7"/>
    <p:sldId id="272" r:id="rId8"/>
    <p:sldId id="273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09/01/14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09/01/14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09/01/14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09/01/14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09/01/14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09/01/14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09/01/14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09/01/14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09/01/14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PICTURES</a:t>
            </a:r>
            <a:br>
              <a:rPr lang="en-US" dirty="0" smtClean="0"/>
            </a:br>
            <a:r>
              <a:rPr lang="en-US" dirty="0" smtClean="0"/>
              <a:t>THAT</a:t>
            </a:r>
            <a:br>
              <a:rPr lang="en-US" dirty="0" smtClean="0"/>
            </a:br>
            <a:r>
              <a:rPr lang="en-US" dirty="0" smtClean="0"/>
              <a:t>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PROPAGANDA / CONTEXT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4" y="4452205"/>
            <a:ext cx="8615360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	The picture was taken in a daycare facility for children in Leipzig in 1976.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9" y="836546"/>
            <a:ext cx="7735841" cy="4508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61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PROPAGANDA / CONTEXT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2888" y="1489051"/>
            <a:ext cx="3594103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5" y="660932"/>
            <a:ext cx="4668563" cy="58629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37634" y="935103"/>
            <a:ext cx="3356912" cy="5786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this brochure, the picture </a:t>
            </a:r>
          </a:p>
          <a:p>
            <a:r>
              <a:rPr lang="en-US" sz="2000" dirty="0" smtClean="0"/>
              <a:t>has been tampered with. </a:t>
            </a:r>
            <a:endParaRPr lang="en-US" sz="2000" dirty="0"/>
          </a:p>
          <a:p>
            <a:r>
              <a:rPr lang="en-US" sz="2000" dirty="0" smtClean="0"/>
              <a:t>Inside the brochure you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an read the following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ext below the picture:</a:t>
            </a:r>
          </a:p>
          <a:p>
            <a:endParaRPr lang="en-US" dirty="0"/>
          </a:p>
          <a:p>
            <a:pPr algn="just"/>
            <a:r>
              <a:rPr lang="en-US" sz="2000" i="1" dirty="0" smtClean="0"/>
              <a:t>“Kinder in </a:t>
            </a:r>
            <a:r>
              <a:rPr lang="en-US" sz="2000" i="1" dirty="0" err="1" smtClean="0"/>
              <a:t>Häftlings</a:t>
            </a:r>
            <a:r>
              <a:rPr lang="en-US" sz="2000" i="1" dirty="0" smtClean="0"/>
              <a:t>-</a:t>
            </a:r>
          </a:p>
          <a:p>
            <a:pPr algn="just"/>
            <a:r>
              <a:rPr lang="en-US" sz="2000" i="1" dirty="0" err="1"/>
              <a:t>k</a:t>
            </a:r>
            <a:r>
              <a:rPr lang="en-US" sz="2000" i="1" dirty="0" err="1" smtClean="0"/>
              <a:t>leidung</a:t>
            </a:r>
            <a:r>
              <a:rPr lang="en-US" sz="2000" i="1" dirty="0" smtClean="0"/>
              <a:t>. Ein </a:t>
            </a:r>
            <a:r>
              <a:rPr lang="en-US" sz="2000" i="1" dirty="0" err="1" smtClean="0"/>
              <a:t>aus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einem</a:t>
            </a:r>
            <a:endParaRPr lang="en-US" sz="2000" i="1" dirty="0" smtClean="0"/>
          </a:p>
          <a:p>
            <a:pPr algn="just"/>
            <a:r>
              <a:rPr lang="en-US" sz="2000" i="1" dirty="0" err="1" smtClean="0"/>
              <a:t>Sowjet</a:t>
            </a:r>
            <a:r>
              <a:rPr lang="en-US" sz="2000" i="1" dirty="0" smtClean="0"/>
              <a:t>-KZ in der </a:t>
            </a:r>
            <a:r>
              <a:rPr lang="en-US" sz="2000" i="1" dirty="0" err="1" smtClean="0"/>
              <a:t>UdSSR</a:t>
            </a:r>
            <a:endParaRPr lang="en-US" sz="2000" i="1" dirty="0" smtClean="0"/>
          </a:p>
          <a:p>
            <a:pPr algn="just"/>
            <a:r>
              <a:rPr lang="en-US" sz="2000" i="1" dirty="0" err="1"/>
              <a:t>g</a:t>
            </a:r>
            <a:r>
              <a:rPr lang="en-US" sz="2000" i="1" dirty="0" err="1" smtClean="0"/>
              <a:t>eschmuggeltes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Bild</a:t>
            </a:r>
            <a:r>
              <a:rPr lang="en-US" sz="2000" i="1" dirty="0" smtClean="0"/>
              <a:t>.</a:t>
            </a:r>
          </a:p>
          <a:p>
            <a:pPr algn="just"/>
            <a:r>
              <a:rPr lang="en-US" sz="2000" i="1" dirty="0" smtClean="0"/>
              <a:t>Die Kinder </a:t>
            </a:r>
            <a:r>
              <a:rPr lang="en-US" sz="2000" i="1" dirty="0" err="1" smtClean="0"/>
              <a:t>wurden</a:t>
            </a:r>
            <a:r>
              <a:rPr lang="en-US" sz="2000" i="1" dirty="0" smtClean="0"/>
              <a:t> in </a:t>
            </a:r>
            <a:r>
              <a:rPr lang="en-US" sz="2000" i="1" dirty="0" err="1" smtClean="0"/>
              <a:t>einem</a:t>
            </a:r>
            <a:endParaRPr lang="en-US" sz="2000" i="1" dirty="0" smtClean="0"/>
          </a:p>
          <a:p>
            <a:pPr algn="just"/>
            <a:r>
              <a:rPr lang="en-US" sz="2000" i="1" dirty="0" err="1" smtClean="0"/>
              <a:t>Häftlingslager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geboren</a:t>
            </a:r>
            <a:r>
              <a:rPr lang="en-US" sz="2000" i="1" dirty="0" smtClean="0"/>
              <a:t> und</a:t>
            </a:r>
          </a:p>
          <a:p>
            <a:pPr algn="just"/>
            <a:r>
              <a:rPr lang="en-US" sz="2000" i="1" dirty="0" err="1"/>
              <a:t>w</a:t>
            </a:r>
            <a:r>
              <a:rPr lang="en-US" sz="2000" i="1" dirty="0" err="1" smtClean="0"/>
              <a:t>achsen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dort</a:t>
            </a:r>
            <a:r>
              <a:rPr lang="en-US" sz="2000" i="1" dirty="0" smtClean="0"/>
              <a:t> auf, </a:t>
            </a:r>
            <a:r>
              <a:rPr lang="en-US" sz="2000" i="1" dirty="0" err="1" smtClean="0"/>
              <a:t>bis</a:t>
            </a:r>
            <a:r>
              <a:rPr lang="en-US" sz="2000" i="1" dirty="0" smtClean="0"/>
              <a:t> die</a:t>
            </a:r>
          </a:p>
          <a:p>
            <a:pPr algn="just"/>
            <a:r>
              <a:rPr lang="en-US" sz="2000" i="1" dirty="0" err="1" smtClean="0"/>
              <a:t>Eltern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einmal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entlassen</a:t>
            </a:r>
            <a:endParaRPr lang="en-US" sz="2000" i="1" dirty="0" smtClean="0"/>
          </a:p>
          <a:p>
            <a:pPr algn="just"/>
            <a:r>
              <a:rPr lang="en-US" sz="2000" i="1" dirty="0" err="1"/>
              <a:t>w</a:t>
            </a:r>
            <a:r>
              <a:rPr lang="en-US" sz="2000" i="1" dirty="0" err="1" smtClean="0"/>
              <a:t>erden</a:t>
            </a:r>
            <a:r>
              <a:rPr lang="en-US" sz="2000" i="1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Explain the reason for this</a:t>
            </a:r>
          </a:p>
          <a:p>
            <a:r>
              <a:rPr lang="en-US" dirty="0"/>
              <a:t>m</a:t>
            </a:r>
            <a:r>
              <a:rPr lang="en-US" dirty="0" smtClean="0"/>
              <a:t>anipulation</a:t>
            </a:r>
            <a:r>
              <a:rPr lang="en-US" dirty="0" smtClean="0"/>
              <a:t>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6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PROPAGANDA /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CONTEXT / 1920 / Trotsky /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Kamenew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2888" y="1489051"/>
            <a:ext cx="3594103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2225"/>
            <a:ext cx="3886200" cy="465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4" y="892225"/>
            <a:ext cx="3877517" cy="4655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5800" y="5801895"/>
            <a:ext cx="789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before Stalin took power		after Stalin took 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3368" y="427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1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CARTOONS OF MUHAMMAD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2888" y="1489051"/>
            <a:ext cx="3594103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517" y="688832"/>
            <a:ext cx="88793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2005, cartoons of Mohammad were printed in a Danish newspaper.</a:t>
            </a:r>
          </a:p>
          <a:p>
            <a:r>
              <a:rPr lang="en-US" sz="2000" dirty="0" smtClean="0"/>
              <a:t>In some parts of the world, violent demonstrations broke out.</a:t>
            </a:r>
          </a:p>
          <a:p>
            <a:r>
              <a:rPr lang="en-US" sz="2000" dirty="0" smtClean="0"/>
              <a:t>The following picture shows a </a:t>
            </a:r>
            <a:r>
              <a:rPr lang="en-US" sz="2000" dirty="0" err="1" smtClean="0"/>
              <a:t>Libanese</a:t>
            </a:r>
            <a:r>
              <a:rPr lang="en-US" sz="2000" dirty="0" smtClean="0"/>
              <a:t> priest in front of the burning Danish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onsulate.</a:t>
            </a: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72" y="2169291"/>
            <a:ext cx="6383655" cy="425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1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RESPONSIBILITY OF THE MEDIA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2888" y="1489051"/>
            <a:ext cx="3594103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3182"/>
            <a:ext cx="7449952" cy="31069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99972" y="680653"/>
            <a:ext cx="658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news agency </a:t>
            </a:r>
            <a:r>
              <a:rPr lang="en-US" dirty="0" smtClean="0"/>
              <a:t>AFP </a:t>
            </a:r>
            <a:r>
              <a:rPr lang="en-US" dirty="0" smtClean="0"/>
              <a:t>used the following text with the picture: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4884863"/>
            <a:ext cx="744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“Ein </a:t>
            </a:r>
            <a:r>
              <a:rPr lang="en-US" sz="2000" i="1" dirty="0" err="1"/>
              <a:t>islamischer</a:t>
            </a:r>
            <a:r>
              <a:rPr lang="en-US" sz="2000" i="1" dirty="0"/>
              <a:t> </a:t>
            </a:r>
            <a:r>
              <a:rPr lang="en-US" sz="2000" i="1" dirty="0" err="1" smtClean="0"/>
              <a:t>Geistlicher</a:t>
            </a:r>
            <a:r>
              <a:rPr lang="en-US" sz="2000" i="1" dirty="0" smtClean="0"/>
              <a:t> </a:t>
            </a:r>
            <a:r>
              <a:rPr lang="en-US" sz="2000" i="1" dirty="0" err="1"/>
              <a:t>v</a:t>
            </a:r>
            <a:r>
              <a:rPr lang="en-US" sz="2000" i="1" dirty="0" err="1" smtClean="0"/>
              <a:t>ersucht</a:t>
            </a:r>
            <a:r>
              <a:rPr lang="en-US" sz="2000" i="1" dirty="0" smtClean="0"/>
              <a:t> </a:t>
            </a:r>
            <a:r>
              <a:rPr lang="en-US" sz="2000" i="1" dirty="0"/>
              <a:t>die </a:t>
            </a:r>
            <a:r>
              <a:rPr lang="en-US" sz="2000" i="1" dirty="0" err="1"/>
              <a:t>Menge</a:t>
            </a:r>
            <a:r>
              <a:rPr lang="en-US" sz="2000" i="1" dirty="0"/>
              <a:t> </a:t>
            </a:r>
            <a:r>
              <a:rPr lang="en-US" sz="2000" i="1" dirty="0" err="1"/>
              <a:t>zu</a:t>
            </a:r>
            <a:r>
              <a:rPr lang="en-US" sz="2000" i="1" dirty="0"/>
              <a:t> </a:t>
            </a:r>
            <a:r>
              <a:rPr lang="en-US" sz="2000" i="1" dirty="0" err="1" smtClean="0"/>
              <a:t>beschwichtigen</a:t>
            </a:r>
            <a:r>
              <a:rPr lang="en-US" sz="2000" i="1" dirty="0" smtClean="0"/>
              <a:t>.”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8565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RESPONSIBILITY OF THE MEDIA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2888" y="1489051"/>
            <a:ext cx="3594103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3182"/>
            <a:ext cx="7449952" cy="31069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99972" y="680653"/>
            <a:ext cx="753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German magazine “Stern” used the following text with the picture: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4884863"/>
            <a:ext cx="744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“Ein </a:t>
            </a:r>
            <a:r>
              <a:rPr lang="en-US" sz="2000" i="1" dirty="0" err="1" smtClean="0"/>
              <a:t>Geistlicher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heizt</a:t>
            </a:r>
            <a:r>
              <a:rPr lang="en-US" sz="2000" i="1" dirty="0" smtClean="0"/>
              <a:t> die </a:t>
            </a:r>
            <a:r>
              <a:rPr lang="en-US" sz="2000" i="1" dirty="0" err="1" smtClean="0"/>
              <a:t>Stimmung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aufgebrachter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Gläubiger</a:t>
            </a:r>
            <a:r>
              <a:rPr lang="en-US" sz="2000" i="1" dirty="0" smtClean="0"/>
              <a:t> in der </a:t>
            </a:r>
            <a:r>
              <a:rPr lang="en-US" sz="2000" i="1" dirty="0" err="1" smtClean="0"/>
              <a:t>libanesischen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Hauptstadt</a:t>
            </a:r>
            <a:r>
              <a:rPr lang="en-US" sz="2000" i="1" dirty="0" smtClean="0"/>
              <a:t> an</a:t>
            </a:r>
            <a:r>
              <a:rPr lang="en-US" sz="2000" i="1" dirty="0" smtClean="0"/>
              <a:t>.”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5813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RESPONSIBILITY OF THE MEDIA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2888" y="1489051"/>
            <a:ext cx="3594103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3182"/>
            <a:ext cx="7449952" cy="3106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5801" y="4884863"/>
            <a:ext cx="744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Explain the reasons for this manipulation!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528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METHODS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2888" y="1489051"/>
            <a:ext cx="3594103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939" y="917912"/>
            <a:ext cx="84600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1) Tampering with the original picture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2) Changing the context of a picture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95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QUOTES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2888" y="1489051"/>
            <a:ext cx="3594103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939" y="917912"/>
            <a:ext cx="84600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“History is written by its victors.” </a:t>
            </a:r>
          </a:p>
          <a:p>
            <a:pPr algn="ctr"/>
            <a:r>
              <a:rPr lang="en-US" sz="2800" dirty="0" smtClean="0"/>
              <a:t>Walter Benjamin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“Whoever controls the images, controls the spirits.” </a:t>
            </a:r>
          </a:p>
          <a:p>
            <a:pPr algn="ctr"/>
            <a:r>
              <a:rPr lang="en-US" sz="2800" dirty="0" smtClean="0"/>
              <a:t>Bill Gates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“The first casualty of war is truth.” </a:t>
            </a:r>
          </a:p>
          <a:p>
            <a:pPr algn="ctr"/>
            <a:r>
              <a:rPr lang="en-US" sz="2800" dirty="0" smtClean="0"/>
              <a:t>Rudyard Kipling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885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OBJECTIVE VS SUBJECTIVE (March 2003 / WAR IN IRAQ)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4" y="4452205"/>
            <a:ext cx="8615360" cy="181376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r>
              <a:rPr lang="en-US" b="1" dirty="0" smtClean="0">
                <a:solidFill>
                  <a:srgbClr val="0D0D0D"/>
                </a:solidFill>
                <a:latin typeface="+mn-lt"/>
              </a:rPr>
              <a:t>Picture A	                 Picture B	              	 Picture C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Choose a headline for each picture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Who can benefit from this manipulation?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9" y="860347"/>
            <a:ext cx="8106814" cy="3591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05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PICTURES OF WAR (1991 / IRAQ / PRESS CONFERENCE 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4" y="4452205"/>
            <a:ext cx="8615360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 smtClean="0">
              <a:solidFill>
                <a:srgbClr val="0D0D0D"/>
              </a:solidFill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What impression of the war do these pictures give you?</a:t>
            </a:r>
            <a:endParaRPr lang="en-US" b="1" dirty="0">
              <a:solidFill>
                <a:srgbClr val="0D0D0D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Why?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7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771021"/>
            <a:ext cx="2814089" cy="22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75" y="771021"/>
            <a:ext cx="4434257" cy="434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Seyler-Goetz:Desktop:fla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000702"/>
            <a:ext cx="2814089" cy="2117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64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PICTURES OF WAR (SUMMER 2006 / LEBANON)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4" y="4452205"/>
            <a:ext cx="8615360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r>
              <a:rPr lang="en-US" b="1" dirty="0">
                <a:solidFill>
                  <a:srgbClr val="0D0D0D"/>
                </a:solidFill>
                <a:latin typeface="+mn-lt"/>
              </a:rPr>
              <a:t>What impression of the war do these pictures give you?</a:t>
            </a:r>
          </a:p>
          <a:p>
            <a:r>
              <a:rPr lang="en-US" b="1" dirty="0">
                <a:solidFill>
                  <a:srgbClr val="0D0D0D"/>
                </a:solidFill>
                <a:latin typeface="+mn-lt"/>
              </a:rPr>
              <a:t>Why?</a:t>
            </a:r>
          </a:p>
          <a:p>
            <a:endParaRPr lang="en-US" b="1" dirty="0" smtClean="0">
              <a:solidFill>
                <a:srgbClr val="0D0D0D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88166"/>
            <a:ext cx="3979545" cy="391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45" y="771020"/>
            <a:ext cx="3979545" cy="3932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8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SENDING A MESSAGE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4" y="4452205"/>
            <a:ext cx="8615360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Why did the newspaper feel the need to tamper with the original photograph?</a:t>
            </a:r>
            <a:endParaRPr lang="en-US" b="1" dirty="0">
              <a:solidFill>
                <a:srgbClr val="0D0D0D"/>
              </a:solidFill>
              <a:latin typeface="+mn-lt"/>
            </a:endParaRPr>
          </a:p>
          <a:p>
            <a:endParaRPr lang="en-US" b="1" dirty="0" smtClean="0">
              <a:solidFill>
                <a:srgbClr val="0D0D0D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2" y="737172"/>
            <a:ext cx="8076378" cy="4541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51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SENDING A MESSAGE / THE CEO OF SIEMENS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4" y="4452205"/>
            <a:ext cx="8615360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  <a:p>
            <a:pPr algn="l"/>
            <a:r>
              <a:rPr lang="en-US" b="1" dirty="0" smtClean="0">
                <a:solidFill>
                  <a:srgbClr val="0D0D0D"/>
                </a:solidFill>
                <a:latin typeface="+mn-lt"/>
              </a:rPr>
              <a:t>	ORIGINAL			</a:t>
            </a:r>
            <a:r>
              <a:rPr lang="en-US" b="1" dirty="0">
                <a:solidFill>
                  <a:srgbClr val="0D0D0D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D0D0D"/>
                </a:solidFill>
                <a:latin typeface="+mn-lt"/>
              </a:rPr>
              <a:t>   MODIFIED VERSION</a:t>
            </a:r>
            <a:r>
              <a:rPr lang="en-US" b="1" dirty="0" smtClean="0">
                <a:solidFill>
                  <a:srgbClr val="0D0D0D"/>
                </a:solidFill>
              </a:rPr>
              <a:t>	</a:t>
            </a: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Why did Siemens decide to release the modified version?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7" y="660932"/>
            <a:ext cx="3496947" cy="460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92" y="660932"/>
            <a:ext cx="3585408" cy="4600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35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SENDING A MESSAGE /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LADY DI / THE YELLOW PRESS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4" y="4452205"/>
            <a:ext cx="8615360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	</a:t>
            </a:r>
            <a:endParaRPr lang="en-US" b="1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ORIGINAL</a:t>
            </a:r>
            <a:r>
              <a:rPr lang="en-US" b="1" dirty="0" smtClean="0">
                <a:solidFill>
                  <a:srgbClr val="0D0D0D"/>
                </a:solidFill>
                <a:latin typeface="+mn-lt"/>
              </a:rPr>
              <a:t>			</a:t>
            </a:r>
            <a:r>
              <a:rPr lang="en-US" b="1" dirty="0">
                <a:solidFill>
                  <a:srgbClr val="0D0D0D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D0D0D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D0D0D"/>
                </a:solidFill>
              </a:rPr>
              <a:t>	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12" y="884203"/>
            <a:ext cx="7404587" cy="4530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30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SENDING A MESSAGE / THE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YELLOW PRESS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4" y="4452204"/>
            <a:ext cx="8615360" cy="2218637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	</a:t>
            </a:r>
            <a:endParaRPr lang="en-US" b="1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The Mirror Cover</a:t>
            </a:r>
            <a:r>
              <a:rPr lang="en-US" b="1" dirty="0" smtClean="0">
                <a:solidFill>
                  <a:srgbClr val="0D0D0D"/>
                </a:solidFill>
                <a:latin typeface="+mn-lt"/>
              </a:rPr>
              <a:t>	</a:t>
            </a:r>
            <a:endParaRPr lang="en-US" b="1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Explain the reasons for this manipulation?</a:t>
            </a:r>
            <a:r>
              <a:rPr lang="en-US" b="1" dirty="0" smtClean="0">
                <a:solidFill>
                  <a:srgbClr val="0D0D0D"/>
                </a:solidFill>
                <a:latin typeface="+mn-lt"/>
              </a:rPr>
              <a:t>		</a:t>
            </a:r>
            <a:r>
              <a:rPr lang="en-US" b="1" dirty="0">
                <a:solidFill>
                  <a:srgbClr val="0D0D0D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D0D0D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D0D0D"/>
                </a:solidFill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8421" y="20988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6" y="698746"/>
            <a:ext cx="7564404" cy="4902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25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90"/>
            <a:ext cx="7772400" cy="40924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PROPAGANDA / CONTEXT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4" y="4452205"/>
            <a:ext cx="8615360" cy="1813764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</a:p>
          <a:p>
            <a:endParaRPr lang="en-US" b="1" dirty="0">
              <a:solidFill>
                <a:srgbClr val="0D0D0D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+mn-lt"/>
              </a:rPr>
              <a:t>	Describe this picture. What do you see?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9" y="836546"/>
            <a:ext cx="7735841" cy="4508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02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85</TotalTime>
  <Words>382</Words>
  <Application>Microsoft Macintosh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    PICTURES THAT LIE</vt:lpstr>
      <vt:lpstr>OBJECTIVE VS SUBJECTIVE (March 2003 / WAR IN IRAQ)</vt:lpstr>
      <vt:lpstr>PICTURES OF WAR (1991 / IRAQ / PRESS CONFERENCE )</vt:lpstr>
      <vt:lpstr>PICTURES OF WAR (SUMMER 2006 / LEBANON)</vt:lpstr>
      <vt:lpstr>SENDING A MESSAGE</vt:lpstr>
      <vt:lpstr>SENDING A MESSAGE / THE CEO OF SIEMENS</vt:lpstr>
      <vt:lpstr>SENDING A MESSAGE / LADY DI / THE YELLOW PRESS</vt:lpstr>
      <vt:lpstr>SENDING A MESSAGE / THE YELLOW PRESS</vt:lpstr>
      <vt:lpstr>PROPAGANDA / CONTEXT</vt:lpstr>
      <vt:lpstr>PROPAGANDA / CONTEXT</vt:lpstr>
      <vt:lpstr>PROPAGANDA / CONTEXT</vt:lpstr>
      <vt:lpstr>PROPAGANDA / CONTEXT / 1920 / Trotsky / Kamenew</vt:lpstr>
      <vt:lpstr>CARTOONS OF MUHAMMAD</vt:lpstr>
      <vt:lpstr>RESPONSIBILITY OF THE MEDIA</vt:lpstr>
      <vt:lpstr>RESPONSIBILITY OF THE MEDIA</vt:lpstr>
      <vt:lpstr>RESPONSIBILITY OF THE MEDIA</vt:lpstr>
      <vt:lpstr>2 METHODS</vt:lpstr>
      <vt:lpstr>QUOTES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VS SUBJECTIVE (March 2003 / WAR IN IRAQ)</dc:title>
  <dc:creator>Jeff Seyler</dc:creator>
  <cp:lastModifiedBy>Jeff Seyler</cp:lastModifiedBy>
  <cp:revision>18</cp:revision>
  <dcterms:created xsi:type="dcterms:W3CDTF">2014-01-09T13:13:01Z</dcterms:created>
  <dcterms:modified xsi:type="dcterms:W3CDTF">2014-01-09T19:35:53Z</dcterms:modified>
</cp:coreProperties>
</file>